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5"/>
  </p:notesMasterIdLst>
  <p:sldIdLst>
    <p:sldId id="312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285" autoAdjust="0"/>
    <p:restoredTop sz="94660"/>
  </p:normalViewPr>
  <p:slideViewPr>
    <p:cSldViewPr>
      <p:cViewPr varScale="1">
        <p:scale>
          <a:sx n="68" d="100"/>
          <a:sy n="68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72B0F-EEA1-4322-8F19-23A28A49C44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D4D3B-5C3C-4F08-B316-8778B4237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50B39-EB38-455C-ADF6-929491A1E4C4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8810E71-16A3-4787-9073-B5C2371399F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80001C-690F-4ECB-83EB-6E0F674ADB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10E71-16A3-4787-9073-B5C2371399F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80001C-690F-4ECB-83EB-6E0F674ADB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10E71-16A3-4787-9073-B5C2371399F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80001C-690F-4ECB-83EB-6E0F674ADB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10E71-16A3-4787-9073-B5C2371399F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80001C-690F-4ECB-83EB-6E0F674ADB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10E71-16A3-4787-9073-B5C2371399F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80001C-690F-4ECB-83EB-6E0F674ADB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10E71-16A3-4787-9073-B5C2371399F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80001C-690F-4ECB-83EB-6E0F674ADB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10E71-16A3-4787-9073-B5C2371399F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80001C-690F-4ECB-83EB-6E0F674ADB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10E71-16A3-4787-9073-B5C2371399F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80001C-690F-4ECB-83EB-6E0F674ADB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10E71-16A3-4787-9073-B5C2371399F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80001C-690F-4ECB-83EB-6E0F674ADB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8810E71-16A3-4787-9073-B5C2371399F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80001C-690F-4ECB-83EB-6E0F674ADB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8810E71-16A3-4787-9073-B5C2371399F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80001C-690F-4ECB-83EB-6E0F674ADB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8810E71-16A3-4787-9073-B5C2371399F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80001C-690F-4ECB-83EB-6E0F674ADB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42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b="1" dirty="0" smtClean="0">
                <a:latin typeface="Algerian" pitchFamily="82" charset="0"/>
              </a:rPr>
              <a:t>Building construction</a:t>
            </a:r>
            <a:endParaRPr lang="en-US" sz="4400" b="1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1357298"/>
            <a:ext cx="700092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Contents :</a:t>
            </a:r>
          </a:p>
          <a:p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Foundation &amp; it’s types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 </a:t>
            </a:r>
            <a:r>
              <a:rPr lang="en-IN" dirty="0" smtClean="0"/>
              <a:t>Stairs &amp; it’s classification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 </a:t>
            </a:r>
            <a:r>
              <a:rPr lang="en-IN" dirty="0" smtClean="0"/>
              <a:t>Masonry &amp; it’s types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  Building &amp; it’s classification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 </a:t>
            </a:r>
            <a:r>
              <a:rPr lang="en-IN" dirty="0" smtClean="0"/>
              <a:t> Doors and windows &amp; it’s types</a:t>
            </a:r>
          </a:p>
          <a:p>
            <a:r>
              <a:rPr lang="en-IN" dirty="0" smtClean="0"/>
              <a:t>                 </a:t>
            </a:r>
          </a:p>
          <a:p>
            <a:r>
              <a:rPr lang="en-IN" dirty="0" smtClean="0"/>
              <a:t> </a:t>
            </a:r>
            <a:r>
              <a:rPr lang="en-IN" dirty="0" smtClean="0"/>
              <a:t>                   </a:t>
            </a:r>
          </a:p>
          <a:p>
            <a:r>
              <a:rPr lang="en-IN" dirty="0" smtClean="0"/>
              <a:t> </a:t>
            </a:r>
            <a:r>
              <a:rPr lang="en-IN" dirty="0" smtClean="0"/>
              <a:t>                 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642918"/>
            <a:ext cx="80724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 </a:t>
            </a:r>
            <a:r>
              <a:rPr lang="en-US" sz="2000" b="1" dirty="0"/>
              <a:t>stairway</a:t>
            </a:r>
            <a:r>
              <a:rPr lang="en-US" sz="2000" dirty="0"/>
              <a:t>, </a:t>
            </a:r>
            <a:r>
              <a:rPr lang="en-US" sz="2000" b="1" dirty="0"/>
              <a:t>staircase</a:t>
            </a:r>
            <a:r>
              <a:rPr lang="en-US" sz="2000" dirty="0"/>
              <a:t>, </a:t>
            </a:r>
            <a:r>
              <a:rPr lang="en-US" sz="2000" b="1" dirty="0"/>
              <a:t>stairwell</a:t>
            </a:r>
            <a:r>
              <a:rPr lang="en-US" sz="2000" dirty="0"/>
              <a:t>, </a:t>
            </a:r>
            <a:r>
              <a:rPr lang="en-US" sz="2000" b="1" dirty="0"/>
              <a:t>flight of stairs</a:t>
            </a:r>
            <a:r>
              <a:rPr lang="en-US" sz="2000" dirty="0"/>
              <a:t>, or simply </a:t>
            </a:r>
            <a:r>
              <a:rPr lang="en-US" sz="2000" b="1" dirty="0"/>
              <a:t>stairs</a:t>
            </a:r>
            <a:r>
              <a:rPr lang="en-US" sz="2000" dirty="0"/>
              <a:t> is a construction designed to bridge a large 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vertical</a:t>
            </a:r>
            <a:r>
              <a:rPr lang="en-US" sz="2000" dirty="0"/>
              <a:t> distance by dividing it into smaller vertical distances, called </a:t>
            </a:r>
            <a:r>
              <a:rPr lang="en-US" sz="2000" b="1" dirty="0"/>
              <a:t>steps</a:t>
            </a:r>
            <a:r>
              <a:rPr lang="en-US" sz="2000" dirty="0"/>
              <a:t>. Stairs may be straight, round, or may consist of two or more straight pieces connected at angles.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8992" y="0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</a:t>
            </a:r>
            <a:r>
              <a:rPr lang="en-US" sz="3200" b="1" dirty="0" smtClean="0"/>
              <a:t>tairs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2357430"/>
            <a:ext cx="77153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Various Components or Parts of Staircase and their Details</a:t>
            </a:r>
          </a:p>
          <a:p>
            <a:r>
              <a:rPr lang="en-US" b="1" dirty="0"/>
              <a:t>Following are the various components of staircase:</a:t>
            </a:r>
            <a:endParaRPr lang="en-US" dirty="0"/>
          </a:p>
          <a:p>
            <a:r>
              <a:rPr lang="en-US" b="1" dirty="0"/>
              <a:t>Step</a:t>
            </a:r>
            <a:endParaRPr lang="en-US" dirty="0"/>
          </a:p>
          <a:p>
            <a:r>
              <a:rPr lang="en-US" dirty="0"/>
              <a:t>The step is composed of the tread and riser.</a:t>
            </a:r>
          </a:p>
          <a:p>
            <a:r>
              <a:rPr lang="en-US" b="1" dirty="0" smtClean="0"/>
              <a:t>Tread </a:t>
            </a:r>
            <a:r>
              <a:rPr lang="en-US" dirty="0" smtClean="0"/>
              <a:t>The </a:t>
            </a:r>
            <a:r>
              <a:rPr lang="en-US" dirty="0"/>
              <a:t>tread “depth” is measured from the outer edge of the step to the vertical “riser” between steps. The “width” is measured from one side to the other.</a:t>
            </a:r>
          </a:p>
          <a:p>
            <a:r>
              <a:rPr lang="en-US" b="1" dirty="0"/>
              <a:t>Riser</a:t>
            </a:r>
            <a:endParaRPr lang="en-US" dirty="0"/>
          </a:p>
          <a:p>
            <a:r>
              <a:rPr lang="en-US" dirty="0"/>
              <a:t>The vertical portion between each tread on the stair. This may be missing for an “open” stair effect.</a:t>
            </a:r>
          </a:p>
          <a:p>
            <a:endParaRPr lang="en-US" dirty="0"/>
          </a:p>
        </p:txBody>
      </p:sp>
      <p:pic>
        <p:nvPicPr>
          <p:cNvPr id="7" name="Picture 6" descr="stairca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2143116"/>
            <a:ext cx="1785950" cy="13131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64399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Landing</a:t>
            </a:r>
            <a:r>
              <a:rPr lang="en-US" dirty="0" smtClean="0"/>
              <a:t> – A landing is the area of a floor near the top or bottom step of a stair. An intermediate landing is a small platform that is built as part of the stair between main floor levels and is typically used to allow stairs to hange directions, or to allow the user a rest.</a:t>
            </a:r>
          </a:p>
          <a:p>
            <a:r>
              <a:rPr lang="en-US" b="1" dirty="0" smtClean="0"/>
              <a:t>Staircase</a:t>
            </a:r>
            <a:r>
              <a:rPr lang="en-US" dirty="0" smtClean="0"/>
              <a:t> – the entire structure relating to a stair, comprising steps, treads, risers, strings, balustrading, landings etc</a:t>
            </a:r>
          </a:p>
          <a:p>
            <a:r>
              <a:rPr lang="en-US" b="1" cap="all" dirty="0" smtClean="0"/>
              <a:t>FLIGHT</a:t>
            </a:r>
          </a:p>
          <a:p>
            <a:r>
              <a:rPr lang="en-US" dirty="0" smtClean="0"/>
              <a:t>It is a series of steps without any platform or landing or break in their direction.</a:t>
            </a:r>
          </a:p>
          <a:p>
            <a:r>
              <a:rPr lang="en-US" b="1" cap="all" dirty="0" smtClean="0"/>
              <a:t>GOING</a:t>
            </a:r>
          </a:p>
          <a:p>
            <a:r>
              <a:rPr lang="en-US" dirty="0" smtClean="0"/>
              <a:t>It is the horizontal distance between two successive riser faces.</a:t>
            </a:r>
          </a:p>
          <a:p>
            <a:r>
              <a:rPr lang="en-US" b="1" cap="all" dirty="0" smtClean="0"/>
              <a:t>NOSING</a:t>
            </a:r>
          </a:p>
          <a:p>
            <a:r>
              <a:rPr lang="en-US" dirty="0" smtClean="0"/>
              <a:t>This is the outer projecting edge of a tread. This is generally made rounded to give more pleasing appearance and makes the staircase easy to navigate</a:t>
            </a:r>
          </a:p>
          <a:p>
            <a:r>
              <a:rPr lang="en-US" b="1" cap="all" dirty="0" smtClean="0"/>
              <a:t> WINDERS</a:t>
            </a:r>
          </a:p>
          <a:p>
            <a:r>
              <a:rPr lang="en-US" dirty="0" smtClean="0"/>
              <a:t>They are tapering steps used for changing the direction of a stair.</a:t>
            </a:r>
          </a:p>
          <a:p>
            <a:r>
              <a:rPr lang="en-US" b="1" cap="all" dirty="0" smtClean="0"/>
              <a:t>SCOTIA</a:t>
            </a:r>
          </a:p>
          <a:p>
            <a:r>
              <a:rPr lang="en-US" dirty="0" smtClean="0"/>
              <a:t>It is a </a:t>
            </a:r>
            <a:r>
              <a:rPr lang="en-US" dirty="0" err="1" smtClean="0"/>
              <a:t>moulding</a:t>
            </a:r>
            <a:r>
              <a:rPr lang="en-US" dirty="0" smtClean="0"/>
              <a:t> provided under the nosing to improve the elevation of the step, and to provide strength to nosing.</a:t>
            </a:r>
          </a:p>
          <a:p>
            <a:r>
              <a:rPr lang="en-US" b="1" cap="all" dirty="0"/>
              <a:t>PITCH OR SLOPE</a:t>
            </a:r>
          </a:p>
          <a:p>
            <a:r>
              <a:rPr lang="en-US" dirty="0"/>
              <a:t>It is angle which the line of nosing of the stair makes with the horizontal.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5011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/>
              <a:t> STRINGS OR STRINGERS</a:t>
            </a:r>
          </a:p>
          <a:p>
            <a:r>
              <a:rPr lang="en-US" dirty="0"/>
              <a:t>These are the sloping members which support the steps in a stair. They run along the slope of the stair.</a:t>
            </a:r>
          </a:p>
          <a:p>
            <a:r>
              <a:rPr lang="en-US" b="1" cap="all" dirty="0"/>
              <a:t>BALUSTER</a:t>
            </a:r>
          </a:p>
          <a:p>
            <a:r>
              <a:rPr lang="en-US" dirty="0"/>
              <a:t>It is a vertical member of wood or metal, supporting the hand rails.</a:t>
            </a:r>
          </a:p>
          <a:p>
            <a:r>
              <a:rPr lang="en-US" b="1" cap="all" dirty="0"/>
              <a:t>HAND RAIL</a:t>
            </a:r>
          </a:p>
          <a:p>
            <a:r>
              <a:rPr lang="en-US" dirty="0"/>
              <a:t>It is a rounded or </a:t>
            </a:r>
            <a:r>
              <a:rPr lang="en-US" dirty="0" err="1"/>
              <a:t>moulded</a:t>
            </a:r>
            <a:r>
              <a:rPr lang="en-US" dirty="0"/>
              <a:t> member of wood or metal following generally the contour of the nosing line, and fixed on the top of balusters.</a:t>
            </a:r>
          </a:p>
          <a:p>
            <a:r>
              <a:rPr lang="en-US" b="1" cap="all" dirty="0"/>
              <a:t>RUN</a:t>
            </a:r>
          </a:p>
          <a:p>
            <a:r>
              <a:rPr lang="en-US" dirty="0"/>
              <a:t>It is the total length of stair in a horizontal plane, including landings.</a:t>
            </a:r>
          </a:p>
          <a:p>
            <a:r>
              <a:rPr lang="en-US" b="1" cap="all" dirty="0"/>
              <a:t>HEADER</a:t>
            </a:r>
          </a:p>
          <a:p>
            <a:r>
              <a:rPr lang="en-US" dirty="0"/>
              <a:t>It is the horizontal structural member supporting stair stringers or landings.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71480"/>
            <a:ext cx="621510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cap="all" dirty="0"/>
              <a:t>1. LOCATION</a:t>
            </a:r>
          </a:p>
          <a:p>
            <a:r>
              <a:rPr lang="en-US" sz="1600" dirty="0"/>
              <a:t>It should preferably be located centrally, ensuring sufficient light and ventilation.</a:t>
            </a:r>
          </a:p>
          <a:p>
            <a:r>
              <a:rPr lang="en-US" sz="1600" b="1" cap="all" dirty="0"/>
              <a:t>2. WIDTH OF STAIR</a:t>
            </a:r>
          </a:p>
          <a:p>
            <a:r>
              <a:rPr lang="en-US" sz="1600" dirty="0"/>
              <a:t>The width of stairs for public buildings should be 1.8 m and for residential buildings 0.9 m.</a:t>
            </a:r>
          </a:p>
          <a:p>
            <a:r>
              <a:rPr lang="en-US" sz="1600" b="1" cap="all" dirty="0"/>
              <a:t>3. LENGTH</a:t>
            </a:r>
          </a:p>
          <a:p>
            <a:r>
              <a:rPr lang="en-US" sz="1600" dirty="0"/>
              <a:t>The flight of the stairs should be restricted to a maximum of 12 and minimum of 3 steps.</a:t>
            </a:r>
          </a:p>
          <a:p>
            <a:r>
              <a:rPr lang="en-US" sz="1600" b="1" cap="all" dirty="0"/>
              <a:t>4. PITCH OF STAIR</a:t>
            </a:r>
          </a:p>
          <a:p>
            <a:r>
              <a:rPr lang="en-US" sz="1600" dirty="0"/>
              <a:t>The pitch of long stairs should be made flatter by introducing landing. The slope should not exceed 400 and should not be less than 250.</a:t>
            </a:r>
          </a:p>
          <a:p>
            <a:r>
              <a:rPr lang="en-US" sz="1600" b="1" cap="all" dirty="0"/>
              <a:t>5. HEAD ROOM</a:t>
            </a:r>
          </a:p>
          <a:p>
            <a:r>
              <a:rPr lang="en-US" sz="1600" dirty="0"/>
              <a:t>The distance between the tread and soffit of the flight immediately above it, should not be less than 2.1 to 2.3 m. This much of height is maintained so that a tall person can use the stairs with some luggage on its head.</a:t>
            </a:r>
          </a:p>
          <a:p>
            <a:r>
              <a:rPr lang="en-US" sz="1600" b="1" cap="all" dirty="0"/>
              <a:t>6. MATERIALS</a:t>
            </a:r>
          </a:p>
          <a:p>
            <a:r>
              <a:rPr lang="en-US" sz="1600" dirty="0"/>
              <a:t>Stairs should be constructed using fire resisting materials. Materials also should have sufficient strength to resist any impact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857356" y="0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Requirement Of a Good Stair</a:t>
            </a:r>
            <a:endParaRPr lang="en-US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75009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 smtClean="0"/>
              <a:t>7. BALUSTRADE</a:t>
            </a:r>
          </a:p>
          <a:p>
            <a:r>
              <a:rPr lang="en-US" dirty="0" smtClean="0"/>
              <a:t>All open well stairs should be provided with balustrades, to avoid accidents. In case of wide stairs it should be provided with hand rails on both sides.</a:t>
            </a:r>
          </a:p>
          <a:p>
            <a:r>
              <a:rPr lang="en-US" b="1" cap="all" dirty="0" smtClean="0"/>
              <a:t>8. LANDING</a:t>
            </a:r>
          </a:p>
          <a:p>
            <a:r>
              <a:rPr lang="en-US" dirty="0" smtClean="0"/>
              <a:t>The width of the landing should not be less than the width of the stair.</a:t>
            </a:r>
          </a:p>
          <a:p>
            <a:r>
              <a:rPr lang="en-US" b="1" cap="all" dirty="0" smtClean="0"/>
              <a:t>9. WINDERS</a:t>
            </a:r>
          </a:p>
          <a:p>
            <a:r>
              <a:rPr lang="en-US" dirty="0" smtClean="0"/>
              <a:t>These should be avoided and if found necessary, may be provided at lower end of the flight.</a:t>
            </a:r>
          </a:p>
          <a:p>
            <a:r>
              <a:rPr lang="en-US" b="1" cap="all" dirty="0" smtClean="0"/>
              <a:t>10. STEP PROPORTIONS</a:t>
            </a:r>
          </a:p>
          <a:p>
            <a:r>
              <a:rPr lang="en-US" dirty="0" smtClean="0"/>
              <a:t>The ratio of the going and the rise of a step should be well proportioned to ensure a comfortable access to the stair way.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/>
              <a:t>CLASSIFICATION OF STAIRS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428604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 smtClean="0"/>
              <a:t>1. </a:t>
            </a:r>
            <a:r>
              <a:rPr lang="en-US" b="1" cap="all" dirty="0"/>
              <a:t>STRAIGHT STAIR: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straightfinal-300x2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928670"/>
            <a:ext cx="2743200" cy="2357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1934" y="357166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/>
              <a:t>2. DOGGED-LEGGED STAIR: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 descr="doglegged-248x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1000108"/>
            <a:ext cx="2362200" cy="23574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42900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/>
              <a:t>3. OPEN NEWEL STAIR:</a:t>
            </a:r>
          </a:p>
          <a:p>
            <a:endParaRPr lang="en-US" dirty="0"/>
          </a:p>
        </p:txBody>
      </p:sp>
      <p:pic>
        <p:nvPicPr>
          <p:cNvPr id="8" name="Picture 7" descr="open-newel-300x17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143380"/>
            <a:ext cx="2857500" cy="1657350"/>
          </a:xfrm>
          <a:prstGeom prst="rect">
            <a:avLst/>
          </a:prstGeom>
        </p:spPr>
      </p:pic>
      <p:pic>
        <p:nvPicPr>
          <p:cNvPr id="9" name="Picture 8" descr="geometrical-stair-300x17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4714884"/>
            <a:ext cx="2857500" cy="1638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00562" y="3786190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/>
              <a:t>4. GEOMETRICAL STAIR: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/>
              <a:t>5. CIRCULAR STAIR: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29190" y="21429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/>
              <a:t>6. SPIRAL STAIR: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72066" y="2857496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/>
              <a:t>8. BIFURCATED STAIR: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2571744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/>
              <a:t>7. QUARTER-TURN STAIR:</a:t>
            </a:r>
          </a:p>
          <a:p>
            <a:endParaRPr lang="en-US" dirty="0"/>
          </a:p>
        </p:txBody>
      </p:sp>
      <p:pic>
        <p:nvPicPr>
          <p:cNvPr id="11" name="Picture 10" descr="circular-stair-185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857232"/>
            <a:ext cx="1762125" cy="1357312"/>
          </a:xfrm>
          <a:prstGeom prst="rect">
            <a:avLst/>
          </a:prstGeom>
        </p:spPr>
      </p:pic>
      <p:pic>
        <p:nvPicPr>
          <p:cNvPr id="12" name="Picture 11" descr="spiral-stair-231x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000108"/>
            <a:ext cx="2200275" cy="1571636"/>
          </a:xfrm>
          <a:prstGeom prst="rect">
            <a:avLst/>
          </a:prstGeom>
        </p:spPr>
      </p:pic>
      <p:pic>
        <p:nvPicPr>
          <p:cNvPr id="13" name="Picture 12" descr="bifrucated-stair-300x18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4286256"/>
            <a:ext cx="2857500" cy="1428736"/>
          </a:xfrm>
          <a:prstGeom prst="rect">
            <a:avLst/>
          </a:prstGeom>
        </p:spPr>
      </p:pic>
      <p:pic>
        <p:nvPicPr>
          <p:cNvPr id="14" name="Picture 13" descr="quarterturn-213x3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3643313"/>
            <a:ext cx="2714644" cy="172054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071546"/>
            <a:ext cx="71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Masonry</a:t>
            </a:r>
            <a:r>
              <a:rPr lang="en-US" dirty="0" smtClean="0"/>
              <a:t> consists of building structures by laying individual </a:t>
            </a:r>
            <a:r>
              <a:rPr lang="en-US" b="1" dirty="0" smtClean="0"/>
              <a:t>masonry</a:t>
            </a:r>
            <a:r>
              <a:rPr lang="en-US" dirty="0" smtClean="0"/>
              <a:t> units (brick, concrete block, stone, etc). Normally the </a:t>
            </a:r>
            <a:r>
              <a:rPr lang="en-US" b="1" dirty="0" smtClean="0"/>
              <a:t>masonry</a:t>
            </a:r>
            <a:r>
              <a:rPr lang="en-US" dirty="0" smtClean="0"/>
              <a:t> units are laid with cement mortar, which binds them together to create a structure. </a:t>
            </a:r>
            <a:r>
              <a:rPr lang="en-US" b="1" dirty="0" smtClean="0"/>
              <a:t>Masonry</a:t>
            </a:r>
            <a:r>
              <a:rPr lang="en-US" dirty="0" smtClean="0"/>
              <a:t> construction can provide beautiful walls and floors at economical prices.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28992" y="142852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Masonry</a:t>
            </a:r>
            <a:r>
              <a:rPr lang="en-US" sz="3200" dirty="0" smtClean="0"/>
              <a:t> 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4000504"/>
            <a:ext cx="6000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Brick masonry </a:t>
            </a:r>
            <a:r>
              <a:rPr lang="en-US" sz="2000" dirty="0" smtClean="0"/>
              <a:t>is used for construction of buildings and other structures by using brick stone, stone blocks, brick blocks with different types of masonry.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57356" y="3214686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Brick masonry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0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Application of the Brick Masonry 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357166"/>
            <a:ext cx="8443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Brick masonry has a number of practical application and can be used very conveniently at places like construction of ordinary as well as important</a:t>
            </a:r>
          </a:p>
          <a:p>
            <a:r>
              <a:rPr lang="en-IN" dirty="0"/>
              <a:t>b</a:t>
            </a:r>
            <a:r>
              <a:rPr lang="en-IN" dirty="0" smtClean="0"/>
              <a:t>uilding ,foundation,walls,columns,ornamental works ,circular brick work</a:t>
            </a:r>
          </a:p>
          <a:p>
            <a:r>
              <a:rPr lang="en-IN" dirty="0" smtClean="0"/>
              <a:t>buttresses, retaining structures, window sills, jambs, corbels, coping, fire places, flumes, tall chimney,cavity walls,floors,arches,culverts,steps,etc.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928802"/>
            <a:ext cx="82153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Advantages of Brick masonry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Since shape and size of bricks are uniform, it do not need skilled labour for the construction.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Bricks are light in weight and hence handling them is easy.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Bricks are easily available around cities and their transportation cost is less because their weight is less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It is possible to use all types of mortar in brick masonry. 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/>
              <a:t>Thinner walls can be constructed with bricks but it is not so with stones.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It is easy to form openings for doors and windows.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Dead load of brick masonry is less.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Brick masonry has better fire and weather resistance compared to stone </a:t>
            </a:r>
            <a:r>
              <a:rPr lang="en-US" dirty="0" smtClean="0"/>
              <a:t>masonry.</a:t>
            </a:r>
            <a:r>
              <a:rPr lang="en-IN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/>
              <a:t>TECHNICAL TERMS USED IN MASONRY WORKS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302359"/>
            <a:ext cx="8501122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/>
              <a:t>1. HEADER:</a:t>
            </a:r>
          </a:p>
          <a:p>
            <a:r>
              <a:rPr lang="en-US" sz="1400" dirty="0"/>
              <a:t>It is a full brick or stone which is laid with its length perpendicular to the face of the wall.</a:t>
            </a:r>
          </a:p>
          <a:p>
            <a:r>
              <a:rPr lang="en-US" sz="1400" b="1" cap="all" dirty="0"/>
              <a:t>2. STRETCHER:</a:t>
            </a:r>
          </a:p>
          <a:p>
            <a:r>
              <a:rPr lang="en-US" sz="1400" dirty="0"/>
              <a:t>It is a full brick or stone in which is laid its length parallel to the face of the wall.</a:t>
            </a:r>
          </a:p>
          <a:p>
            <a:r>
              <a:rPr lang="en-US" sz="1400" b="1" cap="all" dirty="0"/>
              <a:t>3. BOND:</a:t>
            </a:r>
          </a:p>
          <a:p>
            <a:r>
              <a:rPr lang="en-US" sz="1400" dirty="0"/>
              <a:t>It is a term applied to the overlapping of bricks or stones in a wall in alternate courses, to bind the whole wall together.</a:t>
            </a:r>
          </a:p>
          <a:p>
            <a:r>
              <a:rPr lang="en-US" sz="1400" b="1" cap="all" dirty="0"/>
              <a:t>4. COURSE:</a:t>
            </a:r>
          </a:p>
          <a:p>
            <a:r>
              <a:rPr lang="en-US" sz="1400" dirty="0"/>
              <a:t>A horizontal layer of bricks or stones is termed as course.</a:t>
            </a:r>
          </a:p>
          <a:p>
            <a:r>
              <a:rPr lang="en-US" sz="1400" b="1" cap="all" dirty="0"/>
              <a:t>5. HEADER COURSE:</a:t>
            </a:r>
          </a:p>
          <a:p>
            <a:r>
              <a:rPr lang="en-US" sz="1400" dirty="0"/>
              <a:t>It is a course of brickwork entirely composed of headers.</a:t>
            </a:r>
          </a:p>
          <a:p>
            <a:r>
              <a:rPr lang="en-US" sz="1400" b="1" cap="all" dirty="0"/>
              <a:t>6. STRETCHER COURSE:</a:t>
            </a:r>
          </a:p>
          <a:p>
            <a:r>
              <a:rPr lang="en-US" sz="1400" dirty="0"/>
              <a:t>It is a course of brickwork in which all the bricks are laid as stretchers</a:t>
            </a:r>
            <a:r>
              <a:rPr lang="en-US" sz="1400" dirty="0" smtClean="0"/>
              <a:t>.</a:t>
            </a:r>
          </a:p>
          <a:p>
            <a:r>
              <a:rPr lang="en-US" sz="1400" b="1" cap="all" dirty="0"/>
              <a:t>7. BED:</a:t>
            </a:r>
          </a:p>
          <a:p>
            <a:r>
              <a:rPr lang="en-US" sz="1400" dirty="0"/>
              <a:t>It is a term used to indicate the lower surface of bricks or stones in each course. It may also be termed as surface of the bricks on which it rests.</a:t>
            </a:r>
          </a:p>
          <a:p>
            <a:r>
              <a:rPr lang="en-US" sz="1400" b="1" cap="all" dirty="0"/>
              <a:t>8. FACE:</a:t>
            </a:r>
          </a:p>
          <a:p>
            <a:r>
              <a:rPr lang="en-US" sz="1400" dirty="0"/>
              <a:t>The surface of a wall exposed to weather is termed as face.</a:t>
            </a:r>
          </a:p>
          <a:p>
            <a:r>
              <a:rPr lang="en-US" sz="1400" b="1" cap="all" dirty="0"/>
              <a:t>9. FACING:</a:t>
            </a:r>
          </a:p>
          <a:p>
            <a:r>
              <a:rPr lang="en-US" sz="1400" dirty="0"/>
              <a:t>The material used in the face of the wall is known as facing.</a:t>
            </a:r>
          </a:p>
          <a:p>
            <a:r>
              <a:rPr lang="en-US" sz="1400" b="1" cap="all" dirty="0" smtClean="0"/>
              <a:t>10. BACK:</a:t>
            </a:r>
          </a:p>
          <a:p>
            <a:r>
              <a:rPr lang="en-US" sz="1400" dirty="0" smtClean="0"/>
              <a:t>The inner surface of the wall which is not exposed to the weather is termed as back.</a:t>
            </a:r>
          </a:p>
          <a:p>
            <a:r>
              <a:rPr lang="en-US" sz="1400" b="1" cap="all" dirty="0"/>
              <a:t>11. BACKING:</a:t>
            </a:r>
          </a:p>
          <a:p>
            <a:r>
              <a:rPr lang="en-US" sz="1400" dirty="0"/>
              <a:t>The material used in forming the back of the wall is known as backing.</a:t>
            </a:r>
          </a:p>
          <a:p>
            <a:r>
              <a:rPr lang="en-US" sz="1400" b="1" cap="all" dirty="0"/>
              <a:t>12. HEARTING:</a:t>
            </a:r>
          </a:p>
          <a:p>
            <a:r>
              <a:rPr lang="en-US" sz="1400" dirty="0"/>
              <a:t>The portion of a wall between facing and backing is termed as hearting.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571612"/>
            <a:ext cx="86439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 </a:t>
            </a:r>
            <a:r>
              <a:rPr lang="en-US" sz="2800" b="1" dirty="0"/>
              <a:t>foundation</a:t>
            </a:r>
            <a:r>
              <a:rPr lang="en-US" sz="2800" dirty="0"/>
              <a:t> is a lower portion of </a:t>
            </a:r>
            <a:r>
              <a:rPr lang="en-US" sz="2800" b="1" dirty="0"/>
              <a:t>building</a:t>
            </a:r>
            <a:r>
              <a:rPr lang="en-US" sz="2800" dirty="0"/>
              <a:t> structure that transfers its gravity loads to the earth. </a:t>
            </a:r>
            <a:r>
              <a:rPr lang="en-US" sz="2800" b="1" dirty="0"/>
              <a:t>Foundations</a:t>
            </a:r>
            <a:r>
              <a:rPr lang="en-US" sz="2800" dirty="0"/>
              <a:t> are generally broken into two categories: </a:t>
            </a:r>
            <a:r>
              <a:rPr lang="en-US" sz="2800" dirty="0" smtClean="0"/>
              <a:t>shallow </a:t>
            </a:r>
            <a:r>
              <a:rPr lang="en-US" sz="2800" b="1" dirty="0" smtClean="0"/>
              <a:t>foundations</a:t>
            </a:r>
            <a:r>
              <a:rPr lang="en-US" sz="2800" dirty="0"/>
              <a:t> and deep </a:t>
            </a:r>
            <a:r>
              <a:rPr lang="en-US" sz="2800" b="1" dirty="0"/>
              <a:t>foundations</a:t>
            </a:r>
            <a:r>
              <a:rPr lang="en-US" sz="2800" dirty="0"/>
              <a:t>. A tall </a:t>
            </a:r>
            <a:r>
              <a:rPr lang="en-US" sz="2800" b="1" dirty="0"/>
              <a:t>building</a:t>
            </a:r>
            <a:r>
              <a:rPr lang="en-US" sz="2800" dirty="0"/>
              <a:t> must have a strong </a:t>
            </a:r>
            <a:r>
              <a:rPr lang="en-US" sz="2800" b="1" dirty="0" smtClean="0"/>
              <a:t>foundation </a:t>
            </a:r>
            <a:r>
              <a:rPr lang="en-US" sz="2800" dirty="0" smtClean="0"/>
              <a:t>if </a:t>
            </a:r>
            <a:r>
              <a:rPr lang="en-US" sz="2800" dirty="0"/>
              <a:t>it is to stand for a long </a:t>
            </a:r>
            <a:r>
              <a:rPr lang="en-US" sz="2800" dirty="0" smtClean="0"/>
              <a:t>time.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57422" y="285728"/>
            <a:ext cx="4357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F</a:t>
            </a:r>
            <a:r>
              <a:rPr lang="en-US" sz="6000" b="1" dirty="0" smtClean="0"/>
              <a:t>oundation</a:t>
            </a:r>
            <a:endParaRPr lang="en-US" sz="6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smtClean="0"/>
              <a:t>13. JOINT:</a:t>
            </a:r>
          </a:p>
          <a:p>
            <a:r>
              <a:rPr lang="en-US" sz="1400" dirty="0" smtClean="0"/>
              <a:t>The junction of two or more bricks or stones is called joint.</a:t>
            </a:r>
          </a:p>
          <a:p>
            <a:r>
              <a:rPr lang="en-US" sz="1400" b="1" cap="all" dirty="0" smtClean="0"/>
              <a:t>14. RACKING BACK:</a:t>
            </a:r>
          </a:p>
          <a:p>
            <a:r>
              <a:rPr lang="en-US" sz="1400" dirty="0" smtClean="0"/>
              <a:t>The process of stopping the unfinished end of a wall in stepped fashion.</a:t>
            </a:r>
          </a:p>
          <a:p>
            <a:r>
              <a:rPr lang="en-US" sz="1400" b="1" cap="all" dirty="0"/>
              <a:t>15. BAT:</a:t>
            </a:r>
          </a:p>
          <a:p>
            <a:r>
              <a:rPr lang="en-US" sz="1400" dirty="0"/>
              <a:t>It is a portion of a brick cut across the width or a brick cut by some fraction of its length.</a:t>
            </a:r>
          </a:p>
          <a:p>
            <a:r>
              <a:rPr lang="en-US" sz="1400" b="1" cap="all" dirty="0"/>
              <a:t>16. CLOSER:</a:t>
            </a:r>
          </a:p>
          <a:p>
            <a:r>
              <a:rPr lang="en-US" sz="1400" dirty="0"/>
              <a:t>It is a portion of a brick cut in such a manner that its one long face remains uncut.</a:t>
            </a:r>
          </a:p>
          <a:p>
            <a:r>
              <a:rPr lang="en-US" sz="1400" b="1" cap="all" dirty="0"/>
              <a:t>17. KING CLOSER:</a:t>
            </a:r>
          </a:p>
          <a:p>
            <a:r>
              <a:rPr lang="en-US" sz="1400" dirty="0"/>
              <a:t>It is a brick which is cut in such a way that the width of one of its end is half that of a full brick.</a:t>
            </a:r>
          </a:p>
          <a:p>
            <a:r>
              <a:rPr lang="en-US" sz="1400" b="1" cap="all" dirty="0"/>
              <a:t>18. QUEEN CLOSER:</a:t>
            </a:r>
          </a:p>
          <a:p>
            <a:r>
              <a:rPr lang="en-US" sz="1400" dirty="0"/>
              <a:t>It is a term applied to a brick which is half as wide as full brick. Queen closer is made by cutting a brick lengthwise into two portions.</a:t>
            </a:r>
          </a:p>
          <a:p>
            <a:r>
              <a:rPr lang="en-US" sz="1400" b="1" cap="all" dirty="0"/>
              <a:t>19. BEVELLED CLOSER:</a:t>
            </a:r>
          </a:p>
          <a:p>
            <a:r>
              <a:rPr lang="en-US" sz="1400" dirty="0"/>
              <a:t>It is similar to king closer with the only difference that the whole length of the brick is bevelled for maintaining half width at one end and full width at the other.</a:t>
            </a:r>
          </a:p>
          <a:p>
            <a:r>
              <a:rPr lang="en-US" sz="1400" b="1" cap="all" dirty="0"/>
              <a:t>20. MITRED CLOSER:</a:t>
            </a:r>
          </a:p>
          <a:p>
            <a:r>
              <a:rPr lang="en-US" sz="1400" dirty="0"/>
              <a:t>It is a brick whose one end is cut splayed or mitred for the full width.</a:t>
            </a:r>
          </a:p>
          <a:p>
            <a:r>
              <a:rPr lang="en-US" sz="1400" b="1" cap="all" dirty="0"/>
              <a:t>21. PERPEND:</a:t>
            </a:r>
          </a:p>
          <a:p>
            <a:r>
              <a:rPr lang="en-US" sz="1400" dirty="0"/>
              <a:t>It is a vertical joint on the face of a wall directly over vertical joints in an alternate course.</a:t>
            </a:r>
          </a:p>
          <a:p>
            <a:r>
              <a:rPr lang="en-US" sz="1400" b="1" cap="all" dirty="0"/>
              <a:t>22. FROG:</a:t>
            </a:r>
          </a:p>
          <a:p>
            <a:r>
              <a:rPr lang="en-US" sz="1400" dirty="0"/>
              <a:t>It is a depression on the top face of a brick. Frog provides a recess for the mortar which on setting forms a key and prevents the displacement of the brick above.</a:t>
            </a:r>
          </a:p>
          <a:p>
            <a:r>
              <a:rPr lang="en-US" sz="1400" b="1" cap="all" dirty="0"/>
              <a:t>23. PLINTH:</a:t>
            </a:r>
          </a:p>
          <a:p>
            <a:r>
              <a:rPr lang="en-US" sz="1400" dirty="0"/>
              <a:t>The horizontal projecting or flush course of stone or brick provided at the base of the wall above ground level is known as plinth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smtClean="0"/>
              <a:t>24. SILL:</a:t>
            </a:r>
          </a:p>
          <a:p>
            <a:r>
              <a:rPr lang="en-US" sz="1400" dirty="0" smtClean="0"/>
              <a:t>It is a horizontal member of brick, stone, concrete or wood provided to give support for the vertical members of a window.</a:t>
            </a:r>
          </a:p>
          <a:p>
            <a:r>
              <a:rPr lang="en-US" sz="1400" b="1" cap="all" dirty="0" smtClean="0"/>
              <a:t>25. JAMBS:</a:t>
            </a:r>
          </a:p>
          <a:p>
            <a:r>
              <a:rPr lang="en-US" sz="1400" dirty="0" smtClean="0"/>
              <a:t>The vertical sides of a finished opening for door, window or fire place etc. are termed as jambs.</a:t>
            </a:r>
          </a:p>
          <a:p>
            <a:r>
              <a:rPr lang="en-US" sz="1400" b="1" cap="all" dirty="0" smtClean="0"/>
              <a:t>26. REVEALS:</a:t>
            </a:r>
          </a:p>
          <a:p>
            <a:r>
              <a:rPr lang="en-US" sz="1400" dirty="0" smtClean="0"/>
              <a:t>Reveals are the exposed vertical surfaces left on the sides of an opening after the door or window frame has been fitted in position.</a:t>
            </a:r>
          </a:p>
          <a:p>
            <a:r>
              <a:rPr lang="en-US" sz="1400" b="1" cap="all" dirty="0"/>
              <a:t>27. LINTEL:</a:t>
            </a:r>
          </a:p>
          <a:p>
            <a:r>
              <a:rPr lang="en-US" sz="1400" dirty="0"/>
              <a:t>A horizontal member of stone, brick, steel or RCC, used to support the masonry or load above an opening.</a:t>
            </a:r>
          </a:p>
          <a:p>
            <a:r>
              <a:rPr lang="en-US" sz="1400" b="1" cap="all" dirty="0"/>
              <a:t>28. ARCH:</a:t>
            </a:r>
          </a:p>
          <a:p>
            <a:r>
              <a:rPr lang="en-US" sz="1400" dirty="0"/>
              <a:t>A mechanical arrangement of wedge-shaped blocks of stone or brick arranged in the form of a curve supporting the masonry or load above an opening.</a:t>
            </a:r>
          </a:p>
          <a:p>
            <a:r>
              <a:rPr lang="en-US" sz="1400" b="1" cap="all" dirty="0"/>
              <a:t>29. CORNICE:</a:t>
            </a:r>
          </a:p>
          <a:p>
            <a:r>
              <a:rPr lang="en-US" sz="1400" dirty="0"/>
              <a:t>It is a horizontal moulded projection provided near the top of a building or at the junction of a wall and ceiling.</a:t>
            </a:r>
          </a:p>
          <a:p>
            <a:r>
              <a:rPr lang="en-US" sz="1400" b="1" cap="all" dirty="0"/>
              <a:t>30. PARAPET:</a:t>
            </a:r>
          </a:p>
          <a:p>
            <a:r>
              <a:rPr lang="en-US" sz="1400" dirty="0"/>
              <a:t>It is a term applied to a low wall built around a flat roof to act as a protective solid balustrade for the users of the terrace.</a:t>
            </a:r>
          </a:p>
          <a:p>
            <a:r>
              <a:rPr lang="en-US" sz="1400" b="1" cap="all" dirty="0"/>
              <a:t>31. WEATHERING:</a:t>
            </a:r>
          </a:p>
          <a:p>
            <a:r>
              <a:rPr lang="en-US" sz="1400" dirty="0"/>
              <a:t>Weathering is the term applied to the bevelled top surface of a stone.</a:t>
            </a:r>
          </a:p>
          <a:p>
            <a:r>
              <a:rPr lang="en-US" sz="1400" b="1" cap="all" dirty="0"/>
              <a:t>32. GABLE:</a:t>
            </a:r>
          </a:p>
          <a:p>
            <a:r>
              <a:rPr lang="en-US" sz="1400" dirty="0"/>
              <a:t>It is a triangular shaped portion of masonry at the end of a sloped roof.</a:t>
            </a:r>
          </a:p>
          <a:p>
            <a:r>
              <a:rPr lang="en-US" sz="1400" b="1" cap="all" dirty="0"/>
              <a:t>33. SPALLS:</a:t>
            </a:r>
          </a:p>
          <a:p>
            <a:r>
              <a:rPr lang="en-US" sz="1400" dirty="0"/>
              <a:t>Chips or small pieces of stone broken off a large block are termed as spalls.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smtClean="0"/>
              <a:t>34. COLUMNS:</a:t>
            </a:r>
          </a:p>
          <a:p>
            <a:r>
              <a:rPr lang="en-US" sz="1400" dirty="0" smtClean="0"/>
              <a:t>It is an isolated vertical load bearing member whose width does not exceed four times its thickness.</a:t>
            </a:r>
          </a:p>
          <a:p>
            <a:r>
              <a:rPr lang="en-US" sz="1400" b="1" cap="all" dirty="0" smtClean="0"/>
              <a:t>35. PIER:</a:t>
            </a:r>
          </a:p>
          <a:p>
            <a:r>
              <a:rPr lang="en-US" sz="1400" dirty="0" smtClean="0"/>
              <a:t>It is a vertical member of stone or brick masonry constructed to support an arch, beam or lintel etc.</a:t>
            </a:r>
          </a:p>
          <a:p>
            <a:r>
              <a:rPr lang="en-US" sz="1400" b="1" cap="all" dirty="0" smtClean="0"/>
              <a:t>36. BUTTRESS:</a:t>
            </a:r>
          </a:p>
          <a:p>
            <a:r>
              <a:rPr lang="en-US" sz="1400" dirty="0" smtClean="0"/>
              <a:t>It is similar to pier built on the exterior of a wall properly bonded to it.</a:t>
            </a:r>
          </a:p>
          <a:p>
            <a:r>
              <a:rPr lang="en-US" sz="1400" b="1" cap="all" dirty="0" smtClean="0"/>
              <a:t>37. CORBEL:</a:t>
            </a:r>
          </a:p>
          <a:p>
            <a:r>
              <a:rPr lang="en-US" sz="1400" dirty="0" smtClean="0"/>
              <a:t>It is the extension of one or more course of brick or stone from the face of a wall.</a:t>
            </a:r>
          </a:p>
          <a:p>
            <a:r>
              <a:rPr lang="en-US" sz="1400" b="1" cap="all" dirty="0" smtClean="0"/>
              <a:t>38. THRESHOLDS:</a:t>
            </a:r>
          </a:p>
          <a:p>
            <a:r>
              <a:rPr lang="en-US" sz="1400" dirty="0" smtClean="0"/>
              <a:t>The arrangement of steps provided from ground level to reach plinth level on external doors and verandah is termed as thresholds.</a:t>
            </a:r>
          </a:p>
          <a:p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786058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Types of Bonds in Brick Masonry Wall Construction :</a:t>
            </a:r>
            <a:endParaRPr lang="en-US" dirty="0"/>
          </a:p>
          <a:p>
            <a:r>
              <a:rPr lang="en-US" b="1" dirty="0"/>
              <a:t>The most commonly used types of bonds in brick masonry are: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Stretcher </a:t>
            </a:r>
            <a:r>
              <a:rPr lang="en-US" dirty="0" smtClean="0"/>
              <a:t>bond      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Header bond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English </a:t>
            </a:r>
            <a:r>
              <a:rPr lang="en-US" dirty="0" smtClean="0"/>
              <a:t>bond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Flemish </a:t>
            </a:r>
            <a:r>
              <a:rPr lang="en-US" dirty="0" smtClean="0"/>
              <a:t>bond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Dutch bond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86050" y="3429000"/>
            <a:ext cx="3000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6.English </a:t>
            </a:r>
            <a:r>
              <a:rPr lang="en-US" dirty="0"/>
              <a:t>cross </a:t>
            </a:r>
            <a:r>
              <a:rPr lang="en-US" dirty="0" smtClean="0"/>
              <a:t>bond</a:t>
            </a:r>
            <a:endParaRPr lang="en-US" dirty="0"/>
          </a:p>
          <a:p>
            <a:r>
              <a:rPr lang="en-US" dirty="0"/>
              <a:t>7</a:t>
            </a:r>
            <a:r>
              <a:rPr lang="en-US" dirty="0" smtClean="0"/>
              <a:t>.Brick </a:t>
            </a:r>
            <a:r>
              <a:rPr lang="en-US" dirty="0"/>
              <a:t>on </a:t>
            </a:r>
            <a:r>
              <a:rPr lang="en-US" dirty="0" smtClean="0"/>
              <a:t>edge bond</a:t>
            </a:r>
            <a:endParaRPr lang="en-US" dirty="0"/>
          </a:p>
          <a:p>
            <a:r>
              <a:rPr lang="en-US" dirty="0"/>
              <a:t>8</a:t>
            </a:r>
            <a:r>
              <a:rPr lang="en-US" dirty="0" smtClean="0"/>
              <a:t>.Raking </a:t>
            </a:r>
            <a:r>
              <a:rPr lang="en-US" dirty="0"/>
              <a:t>bond</a:t>
            </a:r>
          </a:p>
          <a:p>
            <a:r>
              <a:rPr lang="en-US" dirty="0" smtClean="0"/>
              <a:t>9.Facing </a:t>
            </a:r>
            <a:r>
              <a:rPr lang="en-US" dirty="0"/>
              <a:t>bond</a:t>
            </a:r>
          </a:p>
          <a:p>
            <a:r>
              <a:rPr lang="en-US" dirty="0" smtClean="0"/>
              <a:t>10.Garden </a:t>
            </a:r>
            <a:r>
              <a:rPr lang="en-US" dirty="0"/>
              <a:t>wall bond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1.Stretcher bond       </a:t>
            </a:r>
          </a:p>
          <a:p>
            <a:endParaRPr lang="en-US" dirty="0"/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2110669" cy="9286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612" y="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2.</a:t>
            </a:r>
            <a:r>
              <a:rPr lang="en-US" dirty="0" smtClean="0"/>
              <a:t> Header bond</a:t>
            </a:r>
          </a:p>
          <a:p>
            <a:endParaRPr lang="en-US" dirty="0"/>
          </a:p>
        </p:txBody>
      </p:sp>
      <p:pic>
        <p:nvPicPr>
          <p:cNvPr id="6" name="Picture 5" descr="header-bond-brick-mason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428604"/>
            <a:ext cx="3455813" cy="12858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72264" y="0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3.</a:t>
            </a:r>
            <a:r>
              <a:rPr lang="en-US" dirty="0" smtClean="0"/>
              <a:t> English bond</a:t>
            </a:r>
          </a:p>
          <a:p>
            <a:endParaRPr lang="en-US" dirty="0"/>
          </a:p>
        </p:txBody>
      </p:sp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642918"/>
            <a:ext cx="2342705" cy="12858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596" y="2071678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4.</a:t>
            </a:r>
            <a:r>
              <a:rPr lang="en-US" dirty="0" smtClean="0"/>
              <a:t> Flemish bond</a:t>
            </a:r>
          </a:p>
          <a:p>
            <a:endParaRPr lang="en-US" dirty="0"/>
          </a:p>
        </p:txBody>
      </p:sp>
      <p:pic>
        <p:nvPicPr>
          <p:cNvPr id="10" name="Picture 9" descr="download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57496"/>
            <a:ext cx="3729006" cy="19288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86248" y="257174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/>
              <a:t>5.Dutch bond</a:t>
            </a:r>
          </a:p>
          <a:p>
            <a:pPr marL="342900" indent="-342900"/>
            <a:endParaRPr lang="en-US" dirty="0"/>
          </a:p>
        </p:txBody>
      </p:sp>
      <p:pic>
        <p:nvPicPr>
          <p:cNvPr id="12" name="Picture 11" descr="download 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3371" y="3357562"/>
            <a:ext cx="2719109" cy="185738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3438" y="357166"/>
            <a:ext cx="2579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7.Brick on edge bond</a:t>
            </a:r>
            <a:endParaRPr lang="en-US" dirty="0"/>
          </a:p>
        </p:txBody>
      </p:sp>
      <p:pic>
        <p:nvPicPr>
          <p:cNvPr id="3" name="Picture 2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857232"/>
            <a:ext cx="3067050" cy="1143008"/>
          </a:xfrm>
          <a:prstGeom prst="rect">
            <a:avLst/>
          </a:prstGeom>
        </p:spPr>
      </p:pic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857232"/>
            <a:ext cx="2819400" cy="1619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42860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6.English cross bond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2714620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8.Raking bond</a:t>
            </a:r>
          </a:p>
          <a:p>
            <a:endParaRPr lang="en-US" dirty="0"/>
          </a:p>
        </p:txBody>
      </p:sp>
      <p:pic>
        <p:nvPicPr>
          <p:cNvPr id="8" name="Picture 7" descr="download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071810"/>
            <a:ext cx="2190750" cy="2085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14810" y="2786058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10.Garden wall bond</a:t>
            </a:r>
          </a:p>
          <a:p>
            <a:endParaRPr lang="en-US" dirty="0"/>
          </a:p>
        </p:txBody>
      </p:sp>
      <p:pic>
        <p:nvPicPr>
          <p:cNvPr id="11" name="Picture 10" descr="download (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3214686"/>
            <a:ext cx="2295525" cy="18669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0"/>
            <a:ext cx="3500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Stone masonry</a:t>
            </a:r>
          </a:p>
          <a:p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642918"/>
            <a:ext cx="8786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The art of building the structures using stone blocks and mortar is termed as</a:t>
            </a:r>
          </a:p>
          <a:p>
            <a:r>
              <a:rPr lang="en-IN" dirty="0"/>
              <a:t>s</a:t>
            </a:r>
            <a:r>
              <a:rPr lang="en-IN" dirty="0" smtClean="0"/>
              <a:t>tone masonry  is preferred where building stones are  abundantly available </a:t>
            </a:r>
          </a:p>
          <a:p>
            <a:r>
              <a:rPr lang="en-IN" dirty="0"/>
              <a:t>i</a:t>
            </a:r>
            <a:r>
              <a:rPr lang="en-IN" dirty="0" smtClean="0"/>
              <a:t>n nature .These stones when cut and dressed to proper shape and size provide an economical material for the construction of various parts of the building in hilly terrains.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00024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Glossary of terms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/>
              <a:t>Natural Bed: </a:t>
            </a:r>
            <a:r>
              <a:rPr lang="en-US" sz="1400" dirty="0" smtClean="0"/>
              <a:t>The setting of the stone on the same plane as it was formed in the ground. This generally applies to all stratified materials.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/>
              <a:t>Bed</a:t>
            </a:r>
            <a:r>
              <a:rPr lang="en-US" sz="1400" dirty="0" smtClean="0"/>
              <a:t>: The top or bottom of a joint; natural bed-surface of stone parallel to its stratification. </a:t>
            </a:r>
            <a:endParaRPr lang="en-US" sz="1400" b="1" dirty="0"/>
          </a:p>
          <a:p>
            <a:pPr marL="342900" indent="-342900"/>
            <a:r>
              <a:rPr lang="en-IN" sz="1400" b="1" dirty="0" smtClean="0"/>
              <a:t>3.</a:t>
            </a:r>
            <a:r>
              <a:rPr lang="en-US" sz="1400" b="1" dirty="0" smtClean="0"/>
              <a:t> Bedding plane</a:t>
            </a:r>
            <a:r>
              <a:rPr lang="en-US" sz="1400" dirty="0" smtClean="0"/>
              <a:t>. The plane along which a stone can be separated, easily, is called</a:t>
            </a:r>
          </a:p>
          <a:p>
            <a:pPr marL="342900" indent="-342900"/>
            <a:r>
              <a:rPr lang="en-US" sz="1400" dirty="0" smtClean="0"/>
              <a:t>      bedding plane. Stones are laid in a structure so that load acts perpendicular to their</a:t>
            </a:r>
          </a:p>
          <a:p>
            <a:pPr marL="342900" indent="-342900"/>
            <a:r>
              <a:rPr lang="en-US" sz="1400" dirty="0" smtClean="0"/>
              <a:t>       bedding plane.</a:t>
            </a:r>
          </a:p>
          <a:p>
            <a:pPr marL="342900" indent="-342900"/>
            <a:r>
              <a:rPr lang="en-US" sz="1400" b="1" dirty="0" smtClean="0"/>
              <a:t>4. Cornice</a:t>
            </a:r>
            <a:r>
              <a:rPr lang="en-US" sz="1400" dirty="0" smtClean="0"/>
              <a:t>. The course of a masonry provided at ceiling level of the roof projecting outside</a:t>
            </a:r>
          </a:p>
          <a:p>
            <a:pPr marL="342900" indent="-342900"/>
            <a:r>
              <a:rPr lang="en-US" sz="1400" dirty="0" smtClean="0"/>
              <a:t>                 the surface of the wall of a building, is called cornice.</a:t>
            </a:r>
          </a:p>
          <a:p>
            <a:pPr marL="342900" indent="-342900"/>
            <a:r>
              <a:rPr lang="en-US" sz="1400" b="1" dirty="0" smtClean="0"/>
              <a:t>5. Throating</a:t>
            </a:r>
            <a:r>
              <a:rPr lang="en-US" sz="1400" dirty="0" smtClean="0"/>
              <a:t>. A small groove cut on the underside of a projecting chuajja, cornice, coping,</a:t>
            </a:r>
          </a:p>
          <a:p>
            <a:pPr marL="342900" indent="-342900"/>
            <a:r>
              <a:rPr lang="en-US" sz="1400" dirty="0" smtClean="0"/>
              <a:t>                    to discharge rain water without trickling to walls, is called throating.</a:t>
            </a:r>
          </a:p>
          <a:p>
            <a:pPr marL="342900" indent="-342900"/>
            <a:r>
              <a:rPr lang="en-IN" sz="1400" b="1" dirty="0" smtClean="0"/>
              <a:t>6.</a:t>
            </a:r>
            <a:r>
              <a:rPr lang="en-US" sz="1400" b="1" dirty="0" smtClean="0"/>
              <a:t> Coping: </a:t>
            </a:r>
            <a:r>
              <a:rPr lang="en-US" sz="1400" dirty="0" smtClean="0"/>
              <a:t>A flat stone used as a cap on walls or around the perimeter of patios and pool decks.</a:t>
            </a:r>
          </a:p>
          <a:p>
            <a:pPr marL="342900" indent="-342900"/>
            <a:r>
              <a:rPr lang="en-US" sz="1400" b="1" dirty="0" smtClean="0"/>
              <a:t>7. Template</a:t>
            </a:r>
            <a:r>
              <a:rPr lang="en-US" sz="1400" dirty="0" smtClean="0"/>
              <a:t>: A detailed pattern or drawing showing exact dimensions to be fabricated.</a:t>
            </a:r>
          </a:p>
          <a:p>
            <a:pPr marL="342900" indent="-342900"/>
            <a:r>
              <a:rPr lang="en-US" sz="1400" b="1" dirty="0" smtClean="0"/>
              <a:t>8.Bond stones</a:t>
            </a:r>
            <a:r>
              <a:rPr lang="en-US" sz="1400" dirty="0" smtClean="0"/>
              <a:t>: Bond stones are generally cut to twice the bed thickness of the material being used.</a:t>
            </a:r>
          </a:p>
          <a:p>
            <a:pPr marL="342900" indent="-342900"/>
            <a:r>
              <a:rPr lang="en-US" sz="1400" b="1" dirty="0" smtClean="0"/>
              <a:t>9. Reveals</a:t>
            </a:r>
            <a:r>
              <a:rPr lang="en-US" sz="1400" dirty="0" smtClean="0"/>
              <a:t>. The exposed vertical surfaces perpendicular to window or door frame, are</a:t>
            </a:r>
          </a:p>
          <a:p>
            <a:pPr marL="342900" indent="-342900"/>
            <a:r>
              <a:rPr lang="en-US" sz="1400" dirty="0" smtClean="0"/>
              <a:t>                   called reveals.</a:t>
            </a:r>
          </a:p>
          <a:p>
            <a:pPr marL="342900" indent="-342900"/>
            <a:r>
              <a:rPr lang="en-IN" sz="1400" b="1" dirty="0" smtClean="0"/>
              <a:t>10.</a:t>
            </a:r>
            <a:r>
              <a:rPr lang="en-US" sz="1400" b="1" dirty="0" smtClean="0"/>
              <a:t> Drip stone</a:t>
            </a:r>
            <a:r>
              <a:rPr lang="en-US" sz="1400" dirty="0" smtClean="0"/>
              <a:t>. A projecting dressed stone having its undersurface throated, is called drip</a:t>
            </a:r>
          </a:p>
          <a:p>
            <a:pPr marL="342900" indent="-342900"/>
            <a:r>
              <a:rPr lang="en-US" sz="1400" dirty="0" smtClean="0"/>
              <a:t>                        stone.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80925-WA0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" y="0"/>
            <a:ext cx="91344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80925-WA00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" y="0"/>
            <a:ext cx="9139227" cy="686158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80925-WA00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" y="0"/>
            <a:ext cx="9139227" cy="686158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80925-WA00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44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undation-and-its-types-engr-ghulam-yasin-taunsvi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707"/>
            <a:ext cx="8853805" cy="664729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80925-WA0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" y="0"/>
            <a:ext cx="91344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80925-WA00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" y="0"/>
            <a:ext cx="9139228" cy="686158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80925-WA00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84"/>
            <a:ext cx="9286908" cy="697246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80925-WA00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" y="0"/>
            <a:ext cx="9139227" cy="686158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80925-WA00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" y="0"/>
            <a:ext cx="9139227" cy="686158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80925-WA0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" y="0"/>
            <a:ext cx="9139228" cy="686158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80925-WA00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" y="0"/>
            <a:ext cx="9139227" cy="686158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IMG-20180925-WA00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" y="0"/>
            <a:ext cx="9139227" cy="686158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80925-WA00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" y="0"/>
            <a:ext cx="9139227" cy="686158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80925-WA00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" y="0"/>
            <a:ext cx="91344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ctors+Affecting+Foundation+Selec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80925-WA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" y="0"/>
            <a:ext cx="9139227" cy="6861583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80925-WA0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84"/>
            <a:ext cx="9144000" cy="6865167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180925-WA0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" y="0"/>
            <a:ext cx="9139227" cy="6861583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80925-WA0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84"/>
            <a:ext cx="9144000" cy="6865167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80925-WA0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" y="0"/>
            <a:ext cx="9139227" cy="6861583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80925-WA0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84"/>
            <a:ext cx="9144000" cy="686516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80925-WA0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" y="0"/>
            <a:ext cx="91344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80925-WA0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84"/>
            <a:ext cx="9139228" cy="6861584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80925-WA0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83"/>
            <a:ext cx="9144000" cy="6865165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80925-WA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" y="0"/>
            <a:ext cx="9139227" cy="68615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0"/>
            <a:ext cx="7858180" cy="88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/>
              <a:t>Types Of Foundation</a:t>
            </a:r>
          </a:p>
          <a:p>
            <a:r>
              <a:rPr lang="en-IN" sz="3600" b="1" dirty="0" smtClean="0"/>
              <a:t>1.Shallow Foundation</a:t>
            </a:r>
          </a:p>
          <a:p>
            <a:r>
              <a:rPr lang="en-IN" sz="3600" dirty="0" smtClean="0"/>
              <a:t>It is further classified into:</a:t>
            </a:r>
          </a:p>
          <a:p>
            <a:pPr>
              <a:buFont typeface="Wingdings" pitchFamily="2" charset="2"/>
              <a:buChar char="v"/>
            </a:pPr>
            <a:r>
              <a:rPr lang="en-IN" sz="2800" dirty="0" smtClean="0"/>
              <a:t>Wall footing</a:t>
            </a:r>
          </a:p>
          <a:p>
            <a:pPr>
              <a:buFont typeface="Wingdings" pitchFamily="2" charset="2"/>
              <a:buChar char="v"/>
            </a:pPr>
            <a:r>
              <a:rPr lang="en-IN" sz="2800" dirty="0" smtClean="0"/>
              <a:t>Isolated footing </a:t>
            </a:r>
          </a:p>
          <a:p>
            <a:pPr>
              <a:buFont typeface="Wingdings" pitchFamily="2" charset="2"/>
              <a:buChar char="v"/>
            </a:pPr>
            <a:r>
              <a:rPr lang="en-IN" sz="2800" dirty="0" smtClean="0"/>
              <a:t>Combined footing</a:t>
            </a:r>
          </a:p>
          <a:p>
            <a:pPr>
              <a:buFont typeface="Wingdings" pitchFamily="2" charset="2"/>
              <a:buChar char="v"/>
            </a:pPr>
            <a:r>
              <a:rPr lang="en-IN" sz="2800" dirty="0" smtClean="0"/>
              <a:t>Raft footing</a:t>
            </a:r>
          </a:p>
          <a:p>
            <a:pPr>
              <a:buFont typeface="Wingdings" pitchFamily="2" charset="2"/>
              <a:buChar char="v"/>
            </a:pPr>
            <a:r>
              <a:rPr lang="en-IN" sz="2800" dirty="0" smtClean="0"/>
              <a:t>Inverted arch footing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IN" sz="2800" dirty="0" smtClean="0"/>
              <a:t>Grillage footing</a:t>
            </a:r>
          </a:p>
          <a:p>
            <a:pPr marL="514350" indent="-514350"/>
            <a:r>
              <a:rPr lang="en-IN" sz="2800" dirty="0" smtClean="0"/>
              <a:t>2.</a:t>
            </a:r>
            <a:r>
              <a:rPr lang="en-IN" sz="2800" b="1" dirty="0" smtClean="0"/>
              <a:t>Deep</a:t>
            </a:r>
            <a:r>
              <a:rPr lang="en-IN" sz="2800" dirty="0" smtClean="0"/>
              <a:t> </a:t>
            </a:r>
            <a:r>
              <a:rPr lang="en-IN" sz="2800" b="1" dirty="0" smtClean="0"/>
              <a:t>Foundation</a:t>
            </a:r>
          </a:p>
          <a:p>
            <a:pPr marL="514350" indent="-514350"/>
            <a:r>
              <a:rPr lang="en-IN" sz="2800" dirty="0" smtClean="0"/>
              <a:t>It is further classified into: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IN" sz="2800" dirty="0" smtClean="0"/>
              <a:t>Pile Foundation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IN" sz="2800" dirty="0" smtClean="0"/>
              <a:t>Well Foundation</a:t>
            </a:r>
          </a:p>
          <a:p>
            <a:endParaRPr lang="en-IN" sz="2800" dirty="0" smtClean="0"/>
          </a:p>
          <a:p>
            <a:r>
              <a:rPr lang="en-IN" sz="3600" dirty="0" smtClean="0"/>
              <a:t> </a:t>
            </a:r>
          </a:p>
          <a:p>
            <a:endParaRPr lang="en-IN" sz="3600" dirty="0" smtClean="0"/>
          </a:p>
          <a:p>
            <a:r>
              <a:rPr lang="en-IN" sz="3600" dirty="0" smtClean="0"/>
              <a:t> </a:t>
            </a:r>
          </a:p>
          <a:p>
            <a:endParaRPr lang="en-US" sz="36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80925-WA0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84"/>
            <a:ext cx="9139228" cy="6861584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80925-WA0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445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80925-WA0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" y="0"/>
            <a:ext cx="9139227" cy="6861583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80925-WA0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84"/>
            <a:ext cx="9329563" cy="70044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Wall footing</a:t>
            </a:r>
            <a:endParaRPr lang="en-US" sz="3200" dirty="0"/>
          </a:p>
        </p:txBody>
      </p:sp>
      <p:pic>
        <p:nvPicPr>
          <p:cNvPr id="3" name="Picture 2" descr="masonry-wall-foot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00174"/>
            <a:ext cx="3643338" cy="30718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14810" y="214290"/>
            <a:ext cx="371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dirty="0" smtClean="0"/>
              <a:t>Isolated footing </a:t>
            </a:r>
          </a:p>
          <a:p>
            <a:endParaRPr lang="en-US" sz="3200" dirty="0"/>
          </a:p>
        </p:txBody>
      </p:sp>
      <p:pic>
        <p:nvPicPr>
          <p:cNvPr id="5" name="Picture 4" descr="main-qimg-2b5be9700d9bfbc467729b4db418314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1571612"/>
            <a:ext cx="4355338" cy="24241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4786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Combined footing</a:t>
            </a:r>
          </a:p>
          <a:p>
            <a:endParaRPr lang="en-US" sz="3200" dirty="0"/>
          </a:p>
        </p:txBody>
      </p:sp>
      <p:pic>
        <p:nvPicPr>
          <p:cNvPr id="3" name="Picture 2" descr="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928670"/>
            <a:ext cx="3400449" cy="20002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00662" y="285728"/>
            <a:ext cx="36433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dirty="0" smtClean="0"/>
              <a:t>Raft footing</a:t>
            </a:r>
          </a:p>
          <a:p>
            <a:endParaRPr lang="en-US" sz="3200" dirty="0"/>
          </a:p>
        </p:txBody>
      </p:sp>
      <p:pic>
        <p:nvPicPr>
          <p:cNvPr id="5" name="Picture 4" descr="raft_foundation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857232"/>
            <a:ext cx="3286148" cy="22145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4282" y="321468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3200" dirty="0" smtClean="0"/>
              <a:t>Inverted arch footing</a:t>
            </a:r>
          </a:p>
          <a:p>
            <a:endParaRPr lang="en-US" sz="3200" dirty="0"/>
          </a:p>
        </p:txBody>
      </p:sp>
      <p:pic>
        <p:nvPicPr>
          <p:cNvPr id="7" name="Picture 6" descr="Inverted-arch-foot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4000504"/>
            <a:ext cx="5715039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4429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Grillage footing</a:t>
            </a:r>
          </a:p>
          <a:p>
            <a:endParaRPr lang="en-US" sz="3200" dirty="0"/>
          </a:p>
        </p:txBody>
      </p:sp>
      <p:pic>
        <p:nvPicPr>
          <p:cNvPr id="3" name="Picture 2" descr="Grillage-found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2" y="1357298"/>
            <a:ext cx="4219575" cy="50625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Types of </a:t>
            </a:r>
            <a:r>
              <a:rPr lang="en-IN" sz="3200" dirty="0"/>
              <a:t>D</a:t>
            </a:r>
            <a:r>
              <a:rPr lang="en-IN" sz="3200" dirty="0" smtClean="0"/>
              <a:t>eep Foundation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1214422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Pile Foundation</a:t>
            </a:r>
            <a:endParaRPr lang="en-US" sz="3200" dirty="0"/>
          </a:p>
        </p:txBody>
      </p:sp>
      <p:pic>
        <p:nvPicPr>
          <p:cNvPr id="4" name="Picture 3" descr="lowcost04_f1_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928802"/>
            <a:ext cx="3500462" cy="37862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57818" y="1142984"/>
            <a:ext cx="3376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dirty="0" smtClean="0"/>
              <a:t>Well Foundation</a:t>
            </a:r>
            <a:endParaRPr lang="en-US" sz="3200" dirty="0"/>
          </a:p>
        </p:txBody>
      </p:sp>
      <p:pic>
        <p:nvPicPr>
          <p:cNvPr id="6" name="Picture 5" descr="clip_image004_thumb2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714488"/>
            <a:ext cx="3558231" cy="492922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1715</Words>
  <Application>Microsoft Office PowerPoint</Application>
  <PresentationFormat>On-screen Show (4:3)</PresentationFormat>
  <Paragraphs>248</Paragraphs>
  <Slides>53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14</cp:revision>
  <dcterms:created xsi:type="dcterms:W3CDTF">2018-09-24T06:04:14Z</dcterms:created>
  <dcterms:modified xsi:type="dcterms:W3CDTF">2018-09-26T04:25:50Z</dcterms:modified>
</cp:coreProperties>
</file>